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76" r:id="rId5"/>
    <p:sldId id="286" r:id="rId6"/>
    <p:sldId id="283" r:id="rId7"/>
    <p:sldId id="267" r:id="rId8"/>
    <p:sldId id="268" r:id="rId9"/>
    <p:sldId id="285" r:id="rId10"/>
    <p:sldId id="269" r:id="rId11"/>
    <p:sldId id="284" r:id="rId12"/>
    <p:sldId id="270" r:id="rId13"/>
    <p:sldId id="260" r:id="rId14"/>
    <p:sldId id="278" r:id="rId15"/>
    <p:sldId id="279" r:id="rId16"/>
    <p:sldId id="280" r:id="rId17"/>
  </p:sldIdLst>
  <p:sldSz cx="9144000" cy="6858000" type="screen4x3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1" d="100"/>
          <a:sy n="71" d="100"/>
        </p:scale>
        <p:origin x="1140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elies de Groot" userId="36336d88-b22a-4f0b-8290-cf52c5b7f613" providerId="ADAL" clId="{888A94D5-7ECF-4B61-BDAE-8B324CD0D843}"/>
    <pc:docChg chg="delSld">
      <pc:chgData name="Annelies de Groot" userId="36336d88-b22a-4f0b-8290-cf52c5b7f613" providerId="ADAL" clId="{888A94D5-7ECF-4B61-BDAE-8B324CD0D843}" dt="2020-11-13T17:56:30.601" v="2" actId="2696"/>
      <pc:docMkLst>
        <pc:docMk/>
      </pc:docMkLst>
      <pc:sldChg chg="del">
        <pc:chgData name="Annelies de Groot" userId="36336d88-b22a-4f0b-8290-cf52c5b7f613" providerId="ADAL" clId="{888A94D5-7ECF-4B61-BDAE-8B324CD0D843}" dt="2020-11-13T17:56:22.660" v="0" actId="2696"/>
        <pc:sldMkLst>
          <pc:docMk/>
          <pc:sldMk cId="0" sldId="257"/>
        </pc:sldMkLst>
      </pc:sldChg>
      <pc:sldChg chg="del">
        <pc:chgData name="Annelies de Groot" userId="36336d88-b22a-4f0b-8290-cf52c5b7f613" providerId="ADAL" clId="{888A94D5-7ECF-4B61-BDAE-8B324CD0D843}" dt="2020-11-13T17:56:26.735" v="1" actId="2696"/>
        <pc:sldMkLst>
          <pc:docMk/>
          <pc:sldMk cId="0" sldId="265"/>
        </pc:sldMkLst>
      </pc:sldChg>
      <pc:sldChg chg="del">
        <pc:chgData name="Annelies de Groot" userId="36336d88-b22a-4f0b-8290-cf52c5b7f613" providerId="ADAL" clId="{888A94D5-7ECF-4B61-BDAE-8B324CD0D843}" dt="2020-11-13T17:56:30.601" v="2" actId="2696"/>
        <pc:sldMkLst>
          <pc:docMk/>
          <pc:sldMk cId="0" sldId="266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904875" y="3648075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hthoek 4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hthoek 5"/>
          <p:cNvSpPr/>
          <p:nvPr/>
        </p:nvSpPr>
        <p:spPr>
          <a:xfrm>
            <a:off x="904875" y="3648075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hthoek 6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9" name="Ondertitel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nl-NL"/>
              <a:t>Klik om het opmaakprofiel van de modelondertitel te bewerken</a:t>
            </a:r>
            <a:endParaRPr lang="en-US"/>
          </a:p>
        </p:txBody>
      </p:sp>
      <p:sp>
        <p:nvSpPr>
          <p:cNvPr id="10" name="Tijdelijke aanduiding voor datum 27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211C2858-346B-4A3C-95C4-8906859064A5}" type="datetimeFigureOut">
              <a:rPr lang="nl-NL"/>
              <a:pPr>
                <a:defRPr/>
              </a:pPr>
              <a:t>13-11-2020</a:t>
            </a:fld>
            <a:endParaRPr lang="nl-NL"/>
          </a:p>
        </p:txBody>
      </p:sp>
      <p:sp>
        <p:nvSpPr>
          <p:cNvPr id="11" name="Tijdelijke aanduiding voor voettekst 16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2" name="Tijdelijke aanduiding voor dianummer 28"/>
          <p:cNvSpPr>
            <a:spLocks noGrp="1"/>
          </p:cNvSpPr>
          <p:nvPr>
            <p:ph type="sldNum" sz="quarter" idx="12"/>
          </p:nvPr>
        </p:nvSpPr>
        <p:spPr>
          <a:xfrm>
            <a:off x="1216025" y="6354763"/>
            <a:ext cx="12192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C307E1-F417-40AF-9CA1-94240A48481C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EF933-5B86-4434-A55B-C0692340AFC0}" type="datetimeFigureOut">
              <a:rPr lang="nl-NL"/>
              <a:pPr>
                <a:defRPr/>
              </a:pPr>
              <a:t>13-11-2020</a:t>
            </a:fld>
            <a:endParaRPr lang="nl-NL"/>
          </a:p>
        </p:txBody>
      </p:sp>
      <p:sp>
        <p:nvSpPr>
          <p:cNvPr id="5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E1A31-0D3C-4373-B0A4-4C1F37629EA2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 verbindingslijn 3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5" name="Gelijkbenige driehoek 4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hte verbindingslijn 5"/>
          <p:cNvSpPr>
            <a:spLocks noChangeShapeType="1"/>
          </p:cNvSpPr>
          <p:nvPr/>
        </p:nvSpPr>
        <p:spPr bwMode="auto">
          <a:xfrm rot="5400000">
            <a:off x="3630612" y="3201988"/>
            <a:ext cx="585152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C89CB9-52A2-4D7F-ABC9-823545EC95E7}" type="datetimeFigureOut">
              <a:rPr lang="nl-NL"/>
              <a:pPr>
                <a:defRPr/>
              </a:pPr>
              <a:t>13-11-2020</a:t>
            </a:fld>
            <a:endParaRPr lang="nl-NL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DD213-C52E-4089-A4A9-CB22902A3D6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8" name="Tijdelijke aanduiding voor inhoud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D146C-350C-4BAB-BC48-0163F8667941}" type="datetimeFigureOut">
              <a:rPr lang="nl-NL"/>
              <a:pPr>
                <a:defRPr/>
              </a:pPr>
              <a:t>13-11-2020</a:t>
            </a:fld>
            <a:endParaRPr lang="nl-NL"/>
          </a:p>
        </p:txBody>
      </p:sp>
      <p:sp>
        <p:nvSpPr>
          <p:cNvPr id="5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71B08-216B-4CB6-9EBA-3BFBCC3A9662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914400" y="2819400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hthoek 4"/>
          <p:cNvSpPr/>
          <p:nvPr/>
        </p:nvSpPr>
        <p:spPr>
          <a:xfrm>
            <a:off x="914400" y="2819400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572EF2-1016-442E-B0A6-F8D2CC7A490E}" type="datetimeFigureOut">
              <a:rPr lang="nl-NL"/>
              <a:pPr>
                <a:defRPr/>
              </a:pPr>
              <a:t>13-11-2020</a:t>
            </a:fld>
            <a:endParaRPr lang="nl-NL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1069975" y="6354763"/>
            <a:ext cx="1520825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A0BC77-8A10-48B0-8352-93A30A5F332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11" name="Tijdelijke aanduiding voor inhoud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ijdelijke aanduiding voor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AE09D-5AD2-4D3B-8207-EBD33C78E75B}" type="datetimeFigureOut">
              <a:rPr lang="nl-NL"/>
              <a:pPr>
                <a:defRPr/>
              </a:pPr>
              <a:t>13-11-2020</a:t>
            </a:fld>
            <a:endParaRPr lang="nl-NL"/>
          </a:p>
        </p:txBody>
      </p:sp>
      <p:sp>
        <p:nvSpPr>
          <p:cNvPr id="6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0B243F-1033-4FB3-808B-8F81F4E4715F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1" name="Tijdelijke aanduiding voor inhoud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13" name="Tijdelijke aanduiding voor inhoud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Tijdelijke aanduiding voor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90D19E-B2BA-4754-987D-2B6144F2778A}" type="datetimeFigureOut">
              <a:rPr lang="nl-NL"/>
              <a:pPr>
                <a:defRPr/>
              </a:pPr>
              <a:t>13-11-2020</a:t>
            </a:fld>
            <a:endParaRPr lang="nl-NL"/>
          </a:p>
        </p:txBody>
      </p:sp>
      <p:sp>
        <p:nvSpPr>
          <p:cNvPr id="8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Tijdelijke aanduiding voor dianumm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4EA49-580F-447A-8235-BC5AF7A7FB78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elijkbenige driehoek 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4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6A20C1-35C0-4AB3-A47B-93F247C4DE2C}" type="datetimeFigureOut">
              <a:rPr lang="nl-NL"/>
              <a:pPr>
                <a:defRPr/>
              </a:pPr>
              <a:t>13-11-2020</a:t>
            </a:fld>
            <a:endParaRPr lang="nl-NL"/>
          </a:p>
        </p:txBody>
      </p:sp>
      <p:sp>
        <p:nvSpPr>
          <p:cNvPr id="5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5C22D8-D0D4-4EF1-B8F7-8A2F47718CAE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 verbindingslijn 1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3" name="Gelijkbenige driehoek 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13EE62-4AB8-4ACC-B99C-B6F19817CFD4}" type="datetimeFigureOut">
              <a:rPr lang="nl-NL"/>
              <a:pPr>
                <a:defRPr/>
              </a:pPr>
              <a:t>13-11-2020</a:t>
            </a:fld>
            <a:endParaRPr lang="nl-NL"/>
          </a:p>
        </p:txBody>
      </p:sp>
      <p:sp>
        <p:nvSpPr>
          <p:cNvPr id="5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DBE52-9032-4F99-B0FB-3C42999BC686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 verbindingslijn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6" name="Rechte verbindingslijn 5"/>
          <p:cNvSpPr>
            <a:spLocks noChangeShapeType="1"/>
          </p:cNvSpPr>
          <p:nvPr/>
        </p:nvSpPr>
        <p:spPr bwMode="auto">
          <a:xfrm rot="5400000">
            <a:off x="3160712" y="3324226"/>
            <a:ext cx="603567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7" name="Gelijkbenige driehoek 6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2" name="Tijdelijke aanduiding voor inhoud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8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42D714-6277-4421-80BD-08E3BB318422}" type="datetimeFigureOut">
              <a:rPr lang="nl-NL"/>
              <a:pPr>
                <a:defRPr/>
              </a:pPr>
              <a:t>13-11-2020</a:t>
            </a:fld>
            <a:endParaRPr lang="nl-NL"/>
          </a:p>
        </p:txBody>
      </p:sp>
      <p:sp>
        <p:nvSpPr>
          <p:cNvPr id="9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16A9E-7064-4B62-A187-375402F9E88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 verbindingslijn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6" name="Gelijkbenige driehoek 5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hthoek 6"/>
          <p:cNvSpPr/>
          <p:nvPr/>
        </p:nvSpPr>
        <p:spPr>
          <a:xfrm>
            <a:off x="457200" y="500063"/>
            <a:ext cx="182563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en-US" noProof="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8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E3F8C6-04A6-43A3-85A4-5F12B3C7313C}" type="datetimeFigureOut">
              <a:rPr lang="nl-NL"/>
              <a:pPr>
                <a:defRPr/>
              </a:pPr>
              <a:t>13-11-2020</a:t>
            </a:fld>
            <a:endParaRPr lang="nl-NL"/>
          </a:p>
        </p:txBody>
      </p:sp>
      <p:sp>
        <p:nvSpPr>
          <p:cNvPr id="9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59834C-AC01-427B-AFE9-0AE597ECEB6E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stijl te bewerken</a:t>
            </a:r>
            <a:endParaRPr lang="en-US"/>
          </a:p>
        </p:txBody>
      </p:sp>
      <p:sp>
        <p:nvSpPr>
          <p:cNvPr id="1027" name="Tijdelijke aanduiding voor tekst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209EDC6-894E-4557-8195-ED7253CFDE74}" type="datetimeFigureOut">
              <a:rPr lang="nl-NL"/>
              <a:pPr>
                <a:defRPr/>
              </a:pPr>
              <a:t>13-11-2020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3"/>
          </p:nvPr>
        </p:nvSpPr>
        <p:spPr>
          <a:xfrm>
            <a:off x="2898775" y="6356350"/>
            <a:ext cx="3505200" cy="3651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23" name="Tijdelijke aanduiding voor dianummer 22"/>
          <p:cNvSpPr>
            <a:spLocks noGrp="1"/>
          </p:cNvSpPr>
          <p:nvPr>
            <p:ph type="sldNum" sz="quarter" idx="4"/>
          </p:nvPr>
        </p:nvSpPr>
        <p:spPr>
          <a:xfrm>
            <a:off x="612775" y="6356350"/>
            <a:ext cx="1981200" cy="3651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2EB5357-9012-4A9B-973C-0F91F9BC8B2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28" name="Rechte verbindingslijn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9" name="Rechte verbindingslijn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0" name="Gelijkbenige driehoek 9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697" r:id="rId2"/>
    <p:sldLayoutId id="2147483702" r:id="rId3"/>
    <p:sldLayoutId id="2147483698" r:id="rId4"/>
    <p:sldLayoutId id="2147483699" r:id="rId5"/>
    <p:sldLayoutId id="2147483703" r:id="rId6"/>
    <p:sldLayoutId id="2147483704" r:id="rId7"/>
    <p:sldLayoutId id="2147483705" r:id="rId8"/>
    <p:sldLayoutId id="2147483706" r:id="rId9"/>
    <p:sldLayoutId id="2147483700" r:id="rId10"/>
    <p:sldLayoutId id="214748370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AlvD-wH9ZBI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7.png"/><Relationship Id="rId7" Type="http://schemas.openxmlformats.org/officeDocument/2006/relationships/hyperlink" Target="http://youtu.be/o9Q1JMfZXOY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7" name="Ondertitel 6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l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nl-NL" sz="3200" dirty="0">
                <a:solidFill>
                  <a:schemeClr val="tx1"/>
                </a:solidFill>
              </a:rPr>
              <a:t>Taak 5 - Al die labformulieren!</a:t>
            </a:r>
          </a:p>
          <a:p>
            <a:pPr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nl-NL" dirty="0"/>
          </a:p>
        </p:txBody>
      </p:sp>
      <p:pic>
        <p:nvPicPr>
          <p:cNvPr id="9220" name="Afbeelding 7" descr="invulle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780928"/>
            <a:ext cx="7344816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758113" cy="9239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NL" sz="3200" b="0" dirty="0">
                <a:latin typeface="+mj-lt"/>
              </a:rPr>
              <a:t>Laboratoriumformulieren</a:t>
            </a:r>
          </a:p>
        </p:txBody>
      </p:sp>
      <p:sp>
        <p:nvSpPr>
          <p:cNvPr id="14339" name="Tijdelijke aanduiding voor tekst 4"/>
          <p:cNvSpPr>
            <a:spLocks noGrp="1"/>
          </p:cNvSpPr>
          <p:nvPr>
            <p:ph type="body" idx="2"/>
          </p:nvPr>
        </p:nvSpPr>
        <p:spPr>
          <a:xfrm>
            <a:off x="457200" y="1268413"/>
            <a:ext cx="7859713" cy="4857750"/>
          </a:xfrm>
        </p:spPr>
        <p:txBody>
          <a:bodyPr/>
          <a:lstStyle/>
          <a:p>
            <a:pPr eaLnBrk="1" hangingPunct="1">
              <a:spcAft>
                <a:spcPct val="0"/>
              </a:spcAft>
              <a:buFont typeface="Arial" pitchFamily="34" charset="0"/>
              <a:buNone/>
            </a:pPr>
            <a:endParaRPr lang="nl-NL" dirty="0"/>
          </a:p>
          <a:p>
            <a:pPr eaLnBrk="1" hangingPunct="1">
              <a:spcAft>
                <a:spcPct val="0"/>
              </a:spcAft>
              <a:buFont typeface="Arial" pitchFamily="34" charset="0"/>
              <a:buNone/>
            </a:pPr>
            <a:r>
              <a:rPr lang="nl-NL" sz="2400" dirty="0"/>
              <a:t>Belangrijk:</a:t>
            </a:r>
          </a:p>
          <a:p>
            <a:pPr eaLnBrk="1" hangingPunct="1">
              <a:spcAft>
                <a:spcPct val="0"/>
              </a:spcAft>
              <a:buFont typeface="Arial" pitchFamily="34" charset="0"/>
              <a:buNone/>
            </a:pPr>
            <a:endParaRPr lang="nl-NL" sz="2400" dirty="0"/>
          </a:p>
          <a:p>
            <a:pPr eaLnBrk="1" hangingPunct="1">
              <a:spcAft>
                <a:spcPct val="0"/>
              </a:spcAft>
              <a:buFont typeface="Arial" pitchFamily="34" charset="0"/>
              <a:buChar char="•"/>
            </a:pPr>
            <a:r>
              <a:rPr lang="nl-NL" sz="2400" dirty="0"/>
              <a:t>Begrijpen van het formulier</a:t>
            </a:r>
          </a:p>
          <a:p>
            <a:pPr eaLnBrk="1" hangingPunct="1">
              <a:spcAft>
                <a:spcPct val="0"/>
              </a:spcAft>
              <a:buFont typeface="Arial" pitchFamily="34" charset="0"/>
              <a:buChar char="•"/>
            </a:pPr>
            <a:r>
              <a:rPr lang="nl-NL" sz="2400" dirty="0"/>
              <a:t>Nauwkeurig en netjes invullen</a:t>
            </a:r>
          </a:p>
          <a:p>
            <a:pPr eaLnBrk="1" hangingPunct="1">
              <a:spcAft>
                <a:spcPct val="0"/>
              </a:spcAft>
              <a:buFont typeface="Arial" pitchFamily="34" charset="0"/>
              <a:buChar char="•"/>
            </a:pPr>
            <a:r>
              <a:rPr lang="nl-NL" sz="2400" dirty="0"/>
              <a:t>Patiënt kunnen informeren over: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nl-NL" sz="2200" dirty="0"/>
              <a:t> het onderzoek 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nl-NL" sz="2200" dirty="0"/>
              <a:t> waar het onderzoek dient te gebeuren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nl-NL" sz="2200" dirty="0"/>
              <a:t> meenemen identificatiebewijs en zorgpas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nl-NL" sz="2200" dirty="0"/>
              <a:t> evt. welke voorbereiding nodig is (bijv. nuchter)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nl-NL" sz="2200" dirty="0"/>
              <a:t> evt. hoe materiaal verzameld moet worden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nl-NL" sz="2200" dirty="0"/>
              <a:t> wanneer de uitslag er is</a:t>
            </a:r>
          </a:p>
        </p:txBody>
      </p:sp>
      <p:pic>
        <p:nvPicPr>
          <p:cNvPr id="1434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215063" y="2071688"/>
            <a:ext cx="1698625" cy="2046287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/>
              <a:t>AGB-code</a:t>
            </a:r>
          </a:p>
        </p:txBody>
      </p:sp>
      <p:sp>
        <p:nvSpPr>
          <p:cNvPr id="15363" name="Tijdelijke aanduiding voor inhoud 4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/>
            <a:r>
              <a:rPr lang="nl-NL" sz="2400"/>
              <a:t>AGB =</a:t>
            </a:r>
          </a:p>
          <a:p>
            <a:pPr lvl="1" eaLnBrk="1" hangingPunct="1"/>
            <a:r>
              <a:rPr lang="nl-NL" sz="2000" u="sng"/>
              <a:t>A</a:t>
            </a:r>
            <a:r>
              <a:rPr lang="nl-NL" sz="2000"/>
              <a:t>lgemeen </a:t>
            </a:r>
            <a:r>
              <a:rPr lang="nl-NL" sz="2000" u="sng"/>
              <a:t>G</a:t>
            </a:r>
            <a:r>
              <a:rPr lang="nl-NL" sz="2000"/>
              <a:t>egevens</a:t>
            </a:r>
            <a:r>
              <a:rPr lang="nl-NL" sz="2000" u="sng"/>
              <a:t>B</a:t>
            </a:r>
            <a:r>
              <a:rPr lang="nl-NL" sz="2000"/>
              <a:t>eheer Zorgverleners</a:t>
            </a:r>
          </a:p>
          <a:p>
            <a:pPr lvl="2" eaLnBrk="1" hangingPunct="1"/>
            <a:r>
              <a:rPr lang="nl-NL" sz="1600"/>
              <a:t>register waarin gegevens van zorgverleners in Nederland worden vastgelegd</a:t>
            </a:r>
          </a:p>
          <a:p>
            <a:pPr eaLnBrk="1" hangingPunct="1"/>
            <a:r>
              <a:rPr lang="nl-NL" sz="2400"/>
              <a:t>2 typen code:</a:t>
            </a:r>
          </a:p>
          <a:p>
            <a:pPr lvl="1" eaLnBrk="1" hangingPunct="1"/>
            <a:r>
              <a:rPr lang="nl-NL" sz="2000"/>
              <a:t>Zorgverlener</a:t>
            </a:r>
          </a:p>
          <a:p>
            <a:pPr lvl="1" eaLnBrk="1" hangingPunct="1"/>
            <a:r>
              <a:rPr lang="nl-NL" sz="2000"/>
              <a:t>Praktijk</a:t>
            </a:r>
          </a:p>
          <a:p>
            <a:pPr lvl="2" eaLnBrk="1" hangingPunct="1"/>
            <a:r>
              <a:rPr lang="nl-NL" sz="1600"/>
              <a:t>Voorbeeld: duopraktijk huisartsen. </a:t>
            </a:r>
          </a:p>
          <a:p>
            <a:pPr lvl="3" eaLnBrk="1" hangingPunct="1"/>
            <a:r>
              <a:rPr lang="nl-NL" sz="1200"/>
              <a:t>Eén code voor de praktijk </a:t>
            </a:r>
          </a:p>
          <a:p>
            <a:pPr lvl="3" eaLnBrk="1" hangingPunct="1"/>
            <a:r>
              <a:rPr lang="nl-NL" sz="1200"/>
              <a:t>Beide artsen hebben een eigen zorgverlenerscode</a:t>
            </a:r>
          </a:p>
          <a:p>
            <a:pPr eaLnBrk="1" hangingPunct="1"/>
            <a:r>
              <a:rPr lang="nl-NL" sz="2400"/>
              <a:t>Codevermelding op:</a:t>
            </a:r>
          </a:p>
          <a:p>
            <a:pPr lvl="1" eaLnBrk="1" hangingPunct="1"/>
            <a:r>
              <a:rPr lang="nl-NL" sz="2000"/>
              <a:t>Formulieren</a:t>
            </a:r>
          </a:p>
          <a:p>
            <a:pPr lvl="1" eaLnBrk="1" hangingPunct="1"/>
            <a:r>
              <a:rPr lang="nl-NL" sz="2000"/>
              <a:t>Declaraties</a:t>
            </a:r>
          </a:p>
          <a:p>
            <a:pPr eaLnBrk="1" hangingPunct="1"/>
            <a:endParaRPr lang="nl-NL" sz="2400"/>
          </a:p>
          <a:p>
            <a:pPr eaLnBrk="1" hangingPunct="1">
              <a:buFont typeface="Arial" pitchFamily="34" charset="0"/>
              <a:buNone/>
            </a:pPr>
            <a:endParaRPr lang="nl-NL" sz="20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/>
              <a:t>AGB-code</a:t>
            </a:r>
          </a:p>
        </p:txBody>
      </p:sp>
      <p:sp>
        <p:nvSpPr>
          <p:cNvPr id="16387" name="Tijdelijke aanduiding voor inhoud 4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/>
            <a:r>
              <a:rPr lang="nl-NL" sz="2400"/>
              <a:t>De AGB-zorgverlenerscode is opgebouwd uit 8 cijfers:</a:t>
            </a:r>
          </a:p>
          <a:p>
            <a:pPr lvl="1" eaLnBrk="1" hangingPunct="1"/>
            <a:r>
              <a:rPr lang="nl-NL" sz="2000"/>
              <a:t>ZZ-VVVVVV </a:t>
            </a:r>
          </a:p>
          <a:p>
            <a:pPr lvl="1" eaLnBrk="1" hangingPunct="1"/>
            <a:r>
              <a:rPr lang="nl-NL" sz="2000"/>
              <a:t>ZZ = zorgverlenerssoort: 01 = huisarts en 03 = medisch specialist. De overige 6 posities zijn een volgnummer (VVVVVV). De totale combinatie van 8 posities is uniek.</a:t>
            </a:r>
          </a:p>
          <a:p>
            <a:pPr eaLnBrk="1" hangingPunct="1"/>
            <a:endParaRPr lang="nl-NL" sz="2400"/>
          </a:p>
          <a:p>
            <a:pPr eaLnBrk="1" hangingPunct="1"/>
            <a:r>
              <a:rPr lang="nl-NL" sz="2400"/>
              <a:t>De AGB-praktijkcode is opgebouwd uit 7 cijfers:</a:t>
            </a:r>
          </a:p>
          <a:p>
            <a:pPr lvl="1" eaLnBrk="1" hangingPunct="1"/>
            <a:r>
              <a:rPr lang="nl-NL" sz="2000"/>
              <a:t>PP-VVVVV</a:t>
            </a:r>
          </a:p>
          <a:p>
            <a:pPr lvl="1" eaLnBrk="1" hangingPunct="1"/>
            <a:r>
              <a:rPr lang="nl-NL" sz="2000"/>
              <a:t>PP = praktijksoort (PP) : 01 = huisartsenpraktijk en 02 = apotheek. De overige 5 posities zijn een volgnummer (VVVVV).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Formulieren invullen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nl-NL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 </a:t>
            </a:r>
          </a:p>
          <a:p>
            <a:pPr marL="0" indent="0">
              <a:buNone/>
            </a:pPr>
            <a:r>
              <a:rPr lang="nl-NL" dirty="0">
                <a:hlinkClick r:id="rId2"/>
              </a:rPr>
              <a:t>Film laboratorium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148507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dirty="0"/>
              <a:t>Soorten Laboratoria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1"/>
          </p:nvPr>
        </p:nvSpPr>
        <p:spPr>
          <a:xfrm>
            <a:off x="457200" y="1196752"/>
            <a:ext cx="8507288" cy="5112568"/>
          </a:xfrm>
        </p:spPr>
        <p:txBody>
          <a:bodyPr rtlCol="0"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nl-NL" b="1" dirty="0"/>
              <a:t> </a:t>
            </a:r>
            <a:endParaRPr lang="nl-NL" sz="1400" dirty="0"/>
          </a:p>
          <a:p>
            <a:pPr marL="274320"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b="1" dirty="0" err="1"/>
              <a:t>Klinisch-chemisch</a:t>
            </a:r>
            <a:r>
              <a:rPr lang="nl-NL" b="1" dirty="0"/>
              <a:t> laboratorium </a:t>
            </a:r>
            <a:r>
              <a:rPr lang="nl-NL" dirty="0"/>
              <a:t>		</a:t>
            </a:r>
            <a:endParaRPr lang="nl-NL" sz="1400" dirty="0"/>
          </a:p>
          <a:p>
            <a:pPr marL="274320"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nl-NL" b="1" dirty="0"/>
          </a:p>
          <a:p>
            <a:pPr marL="274320"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b="1" dirty="0"/>
              <a:t>Microbiologisch laboratorium</a:t>
            </a:r>
            <a:endParaRPr lang="nl-NL" sz="1400" b="1" dirty="0"/>
          </a:p>
          <a:p>
            <a:pPr marL="274320"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nl-NL" b="1" dirty="0"/>
          </a:p>
          <a:p>
            <a:pPr marL="274320"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b="1" dirty="0"/>
              <a:t>Cytologisch en Pathologisch laboratorium </a:t>
            </a:r>
            <a:r>
              <a:rPr lang="nl-NL" dirty="0"/>
              <a:t>(kortweg: </a:t>
            </a:r>
            <a:r>
              <a:rPr lang="nl-NL" dirty="0" err="1"/>
              <a:t>PA-lab</a:t>
            </a:r>
            <a:r>
              <a:rPr lang="nl-NL" dirty="0"/>
              <a:t>)</a:t>
            </a:r>
            <a:endParaRPr lang="nl-NL" sz="1400" dirty="0"/>
          </a:p>
          <a:p>
            <a:pPr marL="548640" lvl="1" indent="-274320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endParaRPr lang="nl-NL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b="1" dirty="0" err="1"/>
              <a:t>Klinisch-chemisch</a:t>
            </a:r>
            <a:r>
              <a:rPr lang="nl-NL" b="1" dirty="0"/>
              <a:t> laboratorium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1"/>
          </p:nvPr>
        </p:nvSpPr>
        <p:spPr>
          <a:xfrm>
            <a:off x="457200" y="1196752"/>
            <a:ext cx="8507288" cy="5112568"/>
          </a:xfrm>
        </p:spPr>
        <p:txBody>
          <a:bodyPr rtlCol="0"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nl-NL" b="1" dirty="0"/>
              <a:t> </a:t>
            </a:r>
            <a:r>
              <a:rPr lang="nl-NL" dirty="0"/>
              <a:t>		</a:t>
            </a:r>
            <a:endParaRPr lang="nl-NL" sz="1400" dirty="0"/>
          </a:p>
          <a:p>
            <a:pPr marL="548640" lvl="1" indent="-274320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nl-NL" u="sng" dirty="0"/>
              <a:t>Afname</a:t>
            </a:r>
            <a:r>
              <a:rPr lang="nl-NL" dirty="0"/>
              <a:t> van bloed</a:t>
            </a:r>
            <a:endParaRPr lang="nl-NL" sz="1200" dirty="0"/>
          </a:p>
          <a:p>
            <a:pPr marL="548640" lvl="1" indent="-274320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nl-NL" dirty="0"/>
              <a:t>Onderzoek van bloed, urine, feces, sperma</a:t>
            </a:r>
            <a:endParaRPr lang="nl-NL" sz="1200" dirty="0"/>
          </a:p>
          <a:p>
            <a:pPr marL="822960" lvl="2" eaLnBrk="1" fontAlgn="auto" hangingPunct="1">
              <a:spcAft>
                <a:spcPts val="0"/>
              </a:spcAft>
              <a:buClr>
                <a:schemeClr val="bg1">
                  <a:shade val="50000"/>
                </a:schemeClr>
              </a:buClr>
              <a:buFont typeface="Arial" pitchFamily="34" charset="0"/>
              <a:buChar char="•"/>
              <a:defRPr/>
            </a:pPr>
            <a:endParaRPr lang="nl-NL" dirty="0"/>
          </a:p>
          <a:p>
            <a:pPr marL="822960" lvl="2" eaLnBrk="1" fontAlgn="auto" hangingPunct="1">
              <a:spcAft>
                <a:spcPts val="0"/>
              </a:spcAft>
              <a:buClr>
                <a:schemeClr val="bg1">
                  <a:shade val="50000"/>
                </a:schemeClr>
              </a:buClr>
              <a:buFont typeface="Arial" pitchFamily="34" charset="0"/>
              <a:buChar char="•"/>
              <a:defRPr/>
            </a:pPr>
            <a:r>
              <a:rPr lang="nl-NL" dirty="0"/>
              <a:t>Voorbeeld: </a:t>
            </a:r>
            <a:r>
              <a:rPr lang="nl-NL" dirty="0" err="1"/>
              <a:t>Certe</a:t>
            </a:r>
            <a:r>
              <a:rPr lang="nl-NL" dirty="0"/>
              <a:t> </a:t>
            </a:r>
            <a:endParaRPr lang="nl-NL" sz="1100" dirty="0"/>
          </a:p>
          <a:p>
            <a:pPr marL="274320"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nl-NL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el 1"/>
          <p:cNvSpPr>
            <a:spLocks noGrp="1"/>
          </p:cNvSpPr>
          <p:nvPr>
            <p:ph type="title"/>
          </p:nvPr>
        </p:nvSpPr>
        <p:spPr>
          <a:xfrm>
            <a:off x="457200" y="500063"/>
            <a:ext cx="8229600" cy="676275"/>
          </a:xfrm>
        </p:spPr>
        <p:txBody>
          <a:bodyPr/>
          <a:lstStyle/>
          <a:p>
            <a:pPr eaLnBrk="1" hangingPunct="1"/>
            <a:r>
              <a:rPr lang="nl-NL" b="1" dirty="0" err="1">
                <a:solidFill>
                  <a:schemeClr val="bg1"/>
                </a:solidFill>
              </a:rPr>
              <a:t>Klinisch-chemisch</a:t>
            </a:r>
            <a:r>
              <a:rPr lang="nl-NL" b="1" dirty="0">
                <a:solidFill>
                  <a:schemeClr val="bg1"/>
                </a:solidFill>
              </a:rPr>
              <a:t> laboratorium</a:t>
            </a:r>
          </a:p>
        </p:txBody>
      </p:sp>
      <p:sp>
        <p:nvSpPr>
          <p:cNvPr id="11268" name="Tijdelijke aanduiding voor tekst 7"/>
          <p:cNvSpPr>
            <a:spLocks noGrp="1"/>
          </p:cNvSpPr>
          <p:nvPr>
            <p:ph type="body" sz="half" idx="2"/>
          </p:nvPr>
        </p:nvSpPr>
        <p:spPr>
          <a:xfrm>
            <a:off x="928688" y="1500188"/>
            <a:ext cx="7858125" cy="4357687"/>
          </a:xfrm>
        </p:spPr>
        <p:txBody>
          <a:bodyPr/>
          <a:lstStyle/>
          <a:p>
            <a:pPr eaLnBrk="1" hangingPunct="1"/>
            <a:r>
              <a:rPr lang="nl-NL" sz="1800" dirty="0">
                <a:solidFill>
                  <a:schemeClr val="bg1"/>
                </a:solidFill>
              </a:rPr>
              <a:t>Naast </a:t>
            </a:r>
            <a:r>
              <a:rPr lang="nl-NL" sz="1800" dirty="0" err="1">
                <a:solidFill>
                  <a:schemeClr val="bg1"/>
                </a:solidFill>
              </a:rPr>
              <a:t>klinisch-chemisch</a:t>
            </a:r>
            <a:r>
              <a:rPr lang="nl-NL" sz="1800" dirty="0">
                <a:solidFill>
                  <a:schemeClr val="bg1"/>
                </a:solidFill>
              </a:rPr>
              <a:t> onderzoek doet </a:t>
            </a:r>
            <a:r>
              <a:rPr lang="nl-NL" sz="1800" dirty="0" err="1">
                <a:solidFill>
                  <a:schemeClr val="bg1"/>
                </a:solidFill>
              </a:rPr>
              <a:t>Certe</a:t>
            </a:r>
            <a:r>
              <a:rPr lang="nl-NL" sz="1800" dirty="0">
                <a:solidFill>
                  <a:schemeClr val="bg1"/>
                </a:solidFill>
              </a:rPr>
              <a:t> veel meer: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nl-NL" sz="1800" dirty="0">
                <a:solidFill>
                  <a:schemeClr val="bg1"/>
                </a:solidFill>
              </a:rPr>
              <a:t>Ook: Microbiologisch laboratorium</a:t>
            </a:r>
            <a:endParaRPr lang="nl-NL" sz="1050" dirty="0">
              <a:solidFill>
                <a:schemeClr val="bg1"/>
              </a:solidFill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nl-NL" sz="1800" dirty="0">
                <a:solidFill>
                  <a:schemeClr val="bg1"/>
                </a:solidFill>
              </a:rPr>
              <a:t>Trombosedienst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nl-NL" sz="1800" dirty="0">
                <a:solidFill>
                  <a:schemeClr val="bg1"/>
                </a:solidFill>
              </a:rPr>
              <a:t>Diabetesdienst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nl-NL" sz="1800" dirty="0">
                <a:solidFill>
                  <a:schemeClr val="bg1"/>
                </a:solidFill>
              </a:rPr>
              <a:t>Astma/COPD dienst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nl-NL" sz="1800" dirty="0">
                <a:solidFill>
                  <a:schemeClr val="bg1"/>
                </a:solidFill>
              </a:rPr>
              <a:t>Functieonderzoek, o.a.: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nl-NL" sz="1800" dirty="0">
                <a:solidFill>
                  <a:schemeClr val="bg1"/>
                </a:solidFill>
              </a:rPr>
              <a:t> </a:t>
            </a:r>
            <a:r>
              <a:rPr lang="nl-NL" sz="1800" dirty="0" err="1">
                <a:solidFill>
                  <a:schemeClr val="bg1"/>
                </a:solidFill>
              </a:rPr>
              <a:t>ECG’s</a:t>
            </a:r>
            <a:endParaRPr lang="nl-NL" sz="1800" dirty="0">
              <a:solidFill>
                <a:schemeClr val="bg1"/>
              </a:solidFill>
            </a:endParaRPr>
          </a:p>
          <a:p>
            <a:pPr lvl="1" eaLnBrk="1" hangingPunct="1">
              <a:buFont typeface="Arial" pitchFamily="34" charset="0"/>
              <a:buChar char="•"/>
            </a:pPr>
            <a:r>
              <a:rPr lang="nl-NL" sz="1800" dirty="0">
                <a:solidFill>
                  <a:schemeClr val="bg1"/>
                </a:solidFill>
              </a:rPr>
              <a:t> 24-uurs bloeddrukmeting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nl-NL" sz="1800" dirty="0">
                <a:solidFill>
                  <a:schemeClr val="bg1"/>
                </a:solidFill>
              </a:rPr>
              <a:t> </a:t>
            </a:r>
            <a:r>
              <a:rPr lang="nl-NL" sz="1800" dirty="0" err="1">
                <a:solidFill>
                  <a:schemeClr val="bg1"/>
                </a:solidFill>
              </a:rPr>
              <a:t>audiometrie</a:t>
            </a:r>
            <a:endParaRPr lang="nl-NL" sz="1800" dirty="0">
              <a:solidFill>
                <a:schemeClr val="bg1"/>
              </a:solidFill>
            </a:endParaRPr>
          </a:p>
          <a:p>
            <a:pPr lvl="1" eaLnBrk="1" hangingPunct="1">
              <a:buFont typeface="Arial" pitchFamily="34" charset="0"/>
              <a:buChar char="•"/>
            </a:pPr>
            <a:r>
              <a:rPr lang="nl-NL" sz="1800" dirty="0">
                <a:solidFill>
                  <a:schemeClr val="bg1"/>
                </a:solidFill>
              </a:rPr>
              <a:t> </a:t>
            </a:r>
            <a:r>
              <a:rPr lang="nl-NL" sz="1800" dirty="0" err="1">
                <a:solidFill>
                  <a:schemeClr val="bg1"/>
                </a:solidFill>
              </a:rPr>
              <a:t>Fundusfoto’s</a:t>
            </a:r>
            <a:endParaRPr lang="nl-NL" sz="1800" dirty="0">
              <a:solidFill>
                <a:schemeClr val="bg1"/>
              </a:solidFill>
            </a:endParaRPr>
          </a:p>
        </p:txBody>
      </p:sp>
      <p:pic>
        <p:nvPicPr>
          <p:cNvPr id="11270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5517232"/>
            <a:ext cx="4355976" cy="821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Tijdelijke aanduiding voor afbeelding 7" descr="logo certe.pn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t="2583" b="2583"/>
          <a:stretch>
            <a:fillRect/>
          </a:stretch>
        </p:blipFill>
        <p:spPr>
          <a:xfrm>
            <a:off x="395536" y="260648"/>
            <a:ext cx="2664741" cy="1382704"/>
          </a:xfrm>
        </p:spPr>
      </p:pic>
      <p:pic>
        <p:nvPicPr>
          <p:cNvPr id="9" name="Afbeelding 8" descr="auto cert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2160" y="4653136"/>
            <a:ext cx="2676525" cy="17145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nl-NL" b="1" dirty="0"/>
              <a:t>Microbiologisch laboratorium</a:t>
            </a:r>
            <a:endParaRPr lang="nl-NL" sz="1600" b="1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1"/>
          </p:nvPr>
        </p:nvSpPr>
        <p:spPr>
          <a:xfrm>
            <a:off x="457200" y="1196752"/>
            <a:ext cx="8507288" cy="5112568"/>
          </a:xfrm>
        </p:spPr>
        <p:txBody>
          <a:bodyPr rtlCol="0"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nl-NL" b="1" dirty="0"/>
              <a:t> </a:t>
            </a:r>
            <a:endParaRPr lang="nl-NL" sz="1400" dirty="0"/>
          </a:p>
          <a:p>
            <a:pPr marL="548640" lvl="1" indent="-274320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nl-NL" sz="2400" dirty="0"/>
              <a:t>Onderzoek van bloed (bloedgroepen; antistoffen)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nl-NL" sz="2400" dirty="0"/>
              <a:t>Onderzoek van urine, feces, sputum enz. (kweken en resistentiebepalingen)</a:t>
            </a:r>
          </a:p>
          <a:p>
            <a:pPr marL="274320" lvl="1" indent="0" eaLnBrk="1" fontAlgn="auto" hangingPunct="1">
              <a:spcAft>
                <a:spcPts val="0"/>
              </a:spcAft>
              <a:buNone/>
              <a:defRPr/>
            </a:pPr>
            <a:endParaRPr lang="nl-NL" sz="2400" dirty="0"/>
          </a:p>
          <a:p>
            <a:pPr marL="274320" lvl="1" indent="0" eaLnBrk="1" fontAlgn="auto" hangingPunct="1">
              <a:spcAft>
                <a:spcPts val="0"/>
              </a:spcAft>
              <a:buNone/>
              <a:defRPr/>
            </a:pPr>
            <a:r>
              <a:rPr lang="nl-NL" sz="2400" dirty="0"/>
              <a:t>Op een Microbiologisch laboratorium wordt onderzoek verricht naar micro-organismen (bacteriën, schimmels, gisten, virussen en parasieten) die bij de mens infecties kunnen veroorzaken. </a:t>
            </a:r>
          </a:p>
          <a:p>
            <a:pPr marL="822960" lvl="2" eaLnBrk="1" fontAlgn="auto" hangingPunct="1">
              <a:spcAft>
                <a:spcPts val="0"/>
              </a:spcAft>
              <a:buClr>
                <a:schemeClr val="bg1">
                  <a:shade val="50000"/>
                </a:schemeClr>
              </a:buClr>
              <a:buFont typeface="Arial" pitchFamily="34" charset="0"/>
              <a:buChar char="•"/>
              <a:defRPr/>
            </a:pPr>
            <a:endParaRPr lang="nl-NL" sz="2400" dirty="0"/>
          </a:p>
          <a:p>
            <a:pPr marL="822960" lvl="2" eaLnBrk="1" fontAlgn="auto" hangingPunct="1">
              <a:spcAft>
                <a:spcPts val="0"/>
              </a:spcAft>
              <a:buClr>
                <a:schemeClr val="bg1">
                  <a:shade val="50000"/>
                </a:schemeClr>
              </a:buClr>
              <a:buFont typeface="Arial" pitchFamily="34" charset="0"/>
              <a:buChar char="•"/>
              <a:defRPr/>
            </a:pPr>
            <a:r>
              <a:rPr lang="nl-NL" sz="2400" dirty="0"/>
              <a:t>Voorbeeld: </a:t>
            </a:r>
            <a:r>
              <a:rPr lang="nl-NL" sz="2400" dirty="0" err="1"/>
              <a:t>Certe</a:t>
            </a:r>
            <a:endParaRPr lang="nl-NL" sz="2400" b="1" dirty="0"/>
          </a:p>
          <a:p>
            <a:pPr marL="274320"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nl-NL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1268760"/>
            <a:ext cx="1500188" cy="155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5" y="2428875"/>
            <a:ext cx="2368550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4213" y="4724400"/>
            <a:ext cx="1714500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875" y="4322763"/>
            <a:ext cx="2143125" cy="203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72188" y="3143250"/>
            <a:ext cx="218122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6" name="Tekstvak 7"/>
          <p:cNvSpPr txBox="1">
            <a:spLocks noChangeArrowheads="1"/>
          </p:cNvSpPr>
          <p:nvPr/>
        </p:nvSpPr>
        <p:spPr bwMode="auto">
          <a:xfrm>
            <a:off x="3203848" y="2492897"/>
            <a:ext cx="374441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nl-NL" dirty="0">
                <a:hlinkClick r:id="rId7"/>
              </a:rPr>
              <a:t>http://youtu.be/o9Q1JMfZXOY</a:t>
            </a:r>
            <a:endParaRPr lang="nl-NL" dirty="0"/>
          </a:p>
          <a:p>
            <a:endParaRPr lang="nl-NL" dirty="0"/>
          </a:p>
        </p:txBody>
      </p:sp>
      <p:pic>
        <p:nvPicPr>
          <p:cNvPr id="9" name="Afbeelding 8" descr="logo certe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83568" y="332656"/>
            <a:ext cx="3028950" cy="1657350"/>
          </a:xfrm>
          <a:prstGeom prst="rect">
            <a:avLst/>
          </a:prstGeom>
        </p:spPr>
      </p:pic>
      <p:sp>
        <p:nvSpPr>
          <p:cNvPr id="10" name="Tekstvak 9"/>
          <p:cNvSpPr txBox="1"/>
          <p:nvPr/>
        </p:nvSpPr>
        <p:spPr>
          <a:xfrm>
            <a:off x="3851920" y="692696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/>
              <a:t>Microbiologisch laboratorium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b="1" dirty="0"/>
              <a:t>Cytologisch en Pathologisch laboratorium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1"/>
          </p:nvPr>
        </p:nvSpPr>
        <p:spPr>
          <a:xfrm>
            <a:off x="457200" y="1196752"/>
            <a:ext cx="8507288" cy="5112568"/>
          </a:xfrm>
        </p:spPr>
        <p:txBody>
          <a:bodyPr rtlCol="0"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nl-NL" b="1" dirty="0"/>
              <a:t> </a:t>
            </a:r>
            <a:r>
              <a:rPr lang="nl-NL" dirty="0"/>
              <a:t>kortweg: </a:t>
            </a:r>
            <a:r>
              <a:rPr lang="nl-NL" dirty="0" err="1"/>
              <a:t>PA-lab</a:t>
            </a:r>
            <a:endParaRPr lang="nl-NL" dirty="0"/>
          </a:p>
          <a:p>
            <a:pPr marL="274320" indent="-27432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nl-NL" sz="1400" dirty="0"/>
          </a:p>
          <a:p>
            <a:pPr marL="548640" lvl="1" indent="-274320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nl-NL" dirty="0"/>
              <a:t>Onderzoek van cellen = cytologie </a:t>
            </a:r>
          </a:p>
          <a:p>
            <a:pPr marL="823277" lvl="2" indent="-274320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nl-NL" dirty="0"/>
              <a:t>(bijv. uitstrijkje baarmoedermond) 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nl-NL" dirty="0"/>
              <a:t>Onderzoek van weefsels  = histologie </a:t>
            </a:r>
          </a:p>
          <a:p>
            <a:pPr marL="823277" lvl="2" indent="-274320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nl-NL" dirty="0"/>
              <a:t>(bijv. moedervlek)</a:t>
            </a:r>
            <a:endParaRPr lang="nl-NL" sz="900" dirty="0"/>
          </a:p>
          <a:p>
            <a:pPr marL="548640" lvl="1" indent="-274320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nl-NL" dirty="0"/>
              <a:t>Obductie = Lijkschouwing</a:t>
            </a:r>
            <a:endParaRPr lang="nl-NL" sz="1200" dirty="0"/>
          </a:p>
          <a:p>
            <a:pPr marL="822960" lvl="2" eaLnBrk="1" fontAlgn="auto" hangingPunct="1">
              <a:spcAft>
                <a:spcPts val="0"/>
              </a:spcAft>
              <a:buClr>
                <a:schemeClr val="bg1">
                  <a:shade val="50000"/>
                </a:schemeClr>
              </a:buClr>
              <a:buFont typeface="Arial" pitchFamily="34" charset="0"/>
              <a:buChar char="•"/>
              <a:defRPr/>
            </a:pPr>
            <a:endParaRPr lang="nl-NL" dirty="0"/>
          </a:p>
          <a:p>
            <a:pPr marL="822960" lvl="2" eaLnBrk="1" fontAlgn="auto" hangingPunct="1">
              <a:spcAft>
                <a:spcPts val="0"/>
              </a:spcAft>
              <a:buClr>
                <a:schemeClr val="bg1">
                  <a:shade val="50000"/>
                </a:schemeClr>
              </a:buClr>
              <a:buFont typeface="Arial" pitchFamily="34" charset="0"/>
              <a:buChar char="•"/>
              <a:defRPr/>
            </a:pPr>
            <a:r>
              <a:rPr lang="nl-NL" dirty="0"/>
              <a:t>Voorbeeld: </a:t>
            </a:r>
            <a:r>
              <a:rPr lang="nl-NL" dirty="0" err="1"/>
              <a:t>PA-lab</a:t>
            </a:r>
            <a:r>
              <a:rPr lang="nl-NL" dirty="0"/>
              <a:t> Martiniziekenhuis</a:t>
            </a:r>
            <a:endParaRPr lang="nl-NL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/>
              <a:t>Cytologisch en Pathologisch lab</a:t>
            </a:r>
          </a:p>
        </p:txBody>
      </p:sp>
      <p:pic>
        <p:nvPicPr>
          <p:cNvPr id="13315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14375" y="1285875"/>
            <a:ext cx="2500313" cy="1730375"/>
          </a:xfrm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75" y="4500563"/>
            <a:ext cx="2182813" cy="185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25" y="3062288"/>
            <a:ext cx="2500313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orsprong">
  <a:themeElements>
    <a:clrScheme name="Oorsprong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orsprong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orsprong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orsprong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2.xml><?xml version="1.0" encoding="utf-8"?>
<a:themeOverride xmlns:a="http://schemas.openxmlformats.org/drawingml/2006/main">
  <a:clrScheme name="Oorsprong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7E6CDA9E82A08449E9D14AE24C88F02" ma:contentTypeVersion="10" ma:contentTypeDescription="Een nieuw document maken." ma:contentTypeScope="" ma:versionID="2b15dffcaa9b55552aedcd3f6ad83439">
  <xsd:schema xmlns:xsd="http://www.w3.org/2001/XMLSchema" xmlns:xs="http://www.w3.org/2001/XMLSchema" xmlns:p="http://schemas.microsoft.com/office/2006/metadata/properties" xmlns:ns3="e4d6c028-1491-43b9-9149-2a436a605c18" xmlns:ns4="4b78e59b-8aba-4fc5-bdb4-b8056fbe21b8" targetNamespace="http://schemas.microsoft.com/office/2006/metadata/properties" ma:root="true" ma:fieldsID="0e5650d22479684c1e21e4309080511b" ns3:_="" ns4:_="">
    <xsd:import namespace="e4d6c028-1491-43b9-9149-2a436a605c18"/>
    <xsd:import namespace="4b78e59b-8aba-4fc5-bdb4-b8056fbe21b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d6c028-1491-43b9-9149-2a436a605c1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78e59b-8aba-4fc5-bdb4-b8056fbe21b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Hint-hash delen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16D0FDF-272B-4F10-AA6F-F505AD488E6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4d6c028-1491-43b9-9149-2a436a605c18"/>
    <ds:schemaRef ds:uri="4b78e59b-8aba-4fc5-bdb4-b8056fbe21b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EED0AA8-45C5-47BB-A979-EE319BC62B1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F660741-E124-4BC1-8058-6D5E1C711454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1224</TotalTime>
  <Words>365</Words>
  <Application>Microsoft Office PowerPoint</Application>
  <PresentationFormat>Diavoorstelling (4:3)</PresentationFormat>
  <Paragraphs>83</Paragraphs>
  <Slides>13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9" baseType="lpstr">
      <vt:lpstr>Arial</vt:lpstr>
      <vt:lpstr>Bookman Old Style</vt:lpstr>
      <vt:lpstr>Gill Sans MT</vt:lpstr>
      <vt:lpstr>Wingdings</vt:lpstr>
      <vt:lpstr>Wingdings 3</vt:lpstr>
      <vt:lpstr>Oorsprong</vt:lpstr>
      <vt:lpstr>PowerPoint-presentatie</vt:lpstr>
      <vt:lpstr>PowerPoint-presentatie</vt:lpstr>
      <vt:lpstr>Soorten Laboratoria</vt:lpstr>
      <vt:lpstr>Klinisch-chemisch laboratorium</vt:lpstr>
      <vt:lpstr>Klinisch-chemisch laboratorium</vt:lpstr>
      <vt:lpstr>Microbiologisch laboratorium</vt:lpstr>
      <vt:lpstr>PowerPoint-presentatie</vt:lpstr>
      <vt:lpstr>Cytologisch en Pathologisch laboratorium</vt:lpstr>
      <vt:lpstr>Cytologisch en Pathologisch lab</vt:lpstr>
      <vt:lpstr>Laboratoriumformulieren</vt:lpstr>
      <vt:lpstr>AGB-code</vt:lpstr>
      <vt:lpstr>AGB-code</vt:lpstr>
      <vt:lpstr>Formulieren invullen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Laboratoriumformulieren</dc:title>
  <dc:creator>Jacolien</dc:creator>
  <cp:lastModifiedBy>Annelies de Groot</cp:lastModifiedBy>
  <cp:revision>64</cp:revision>
  <dcterms:created xsi:type="dcterms:W3CDTF">2009-10-27T19:25:08Z</dcterms:created>
  <dcterms:modified xsi:type="dcterms:W3CDTF">2020-11-13T17:56:31Z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0x010100F7E6CDA9E82A08449E9D14AE24C88F02</vt:lpwstr>
  </property>
</Properties>
</file>